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4" r:id="rId10"/>
    <p:sldId id="265" r:id="rId11"/>
    <p:sldId id="272" r:id="rId12"/>
    <p:sldId id="271" r:id="rId13"/>
    <p:sldId id="269" r:id="rId14"/>
    <p:sldId id="270" r:id="rId15"/>
    <p:sldId id="266" r:id="rId16"/>
    <p:sldId id="273" r:id="rId17"/>
    <p:sldId id="275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52D5F-739F-8957-44ED-249D8CE8D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3C79DF-CA61-C71F-AFC3-DC962CC7E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28A740-8F3B-E833-0FB6-956B7143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73CB3-EEDA-6D83-3C32-EC9F2C46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5759C-B303-80DB-8898-C0047DC4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50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FFEB8-6828-FE75-4FB1-52AFC053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E56E75-A751-4012-8BF4-35A04A3C4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BC35B-D2B8-D9AE-56F1-C2D131D2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A0D104-A7B9-F134-C1AA-3099C851A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0668D6-2FA7-10CF-F2A6-FD8967B9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299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AD65A-BAB0-FF3A-C30A-90B06372F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ED6CA6-7DBC-4FFA-25E1-DF1DE0FC1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D73EA-7CE1-E01F-F26E-C83794C5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E90B7-42CC-F75A-86D1-C49D3955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B6E451-5C76-92D5-67B1-39A8D7C9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96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00870-2F23-1E79-DF24-A940C39F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3B980-451A-C05B-21ED-D31B0F1E8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5B0F4-BD9A-AF14-5DD8-B6E28706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2C492-2B7B-A8D0-7BE2-35BE6C3A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6A562-5DAC-EC4F-69A6-59C4FB68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5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CCF18-FBF8-662E-A22B-6CED2232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4A53E-13AF-7D4B-F49D-C7D844158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7E707-33A2-9789-6E2B-25C5CC86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D3DAE-2B1A-E31D-C9A1-8106359B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99A8A-A726-EEB8-E088-7DF1F469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16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77930-950D-BFD4-85C3-AEE99742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6C206-D8D8-675E-E785-2E848B955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A6D8E9-E6F3-8DDC-5CB4-1C68C0AF4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5A5F11-9DB6-8595-A9CC-01A5AB5C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3E7754-769E-8634-1C5C-9A20B608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14D120-7E38-1E03-528B-24BDE4C9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20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66A31-3F77-8722-C4BA-CD196992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F1F3DB-B157-DC3E-9A90-9AD9F951A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14D34-4356-3050-56B3-11888EA7F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1A85EF-E70E-1F15-50DE-62D0F65C2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98D28C-DE18-79A0-0451-FF51F85D3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D9EC75-41FB-6F9B-C23F-757CAFF7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B90EEA-987C-655E-8A65-615275AD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968B36-65D0-DCA4-1AE9-866CB041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126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2AC67-0E11-6A24-E478-334C159D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9970E8-C93C-4871-8147-93D524BC4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FE074E-3128-8608-4AB6-13A11ADC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63E403-1DC5-F913-24CD-4AF443D8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26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39F016-602E-089F-A398-9F91CE67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CDA56-4C82-22B0-1472-67FF333C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BC3A5-0C01-B231-6747-7D0D28B6E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6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74A73-6104-A0C6-6E33-E4C11407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C0C9-3FDA-E312-6B6A-A6FC4A9EC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22F40B-F9F0-82C4-ACF9-6626CB3E2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5C08D8-6B69-986C-FCEB-3423D1F6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BB8831-2326-9D2B-AC64-81D80305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3FC391-08DE-EAD9-B2A5-87249BBE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5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2B08D-41E6-8487-39B5-8A0C4CFD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CD905D-14A1-B732-81C1-3C70AF4B1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EC767B-9007-07C0-2E63-AD48197C5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4B4AF0-3FED-0441-F3AD-C616902B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8FF93B-EA58-53F3-F3AE-790290EC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35043-0A58-905D-F630-C616CA9A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2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C680F5-AB88-76E6-4048-B1CF6ED1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D4C36-A84D-0F40-AEDF-912D7A973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E36E-9AA4-BB1D-49B2-720552357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A7FB0-5542-448D-9402-D69578DF7A2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FB583-E045-5C39-CCD4-FBA7EB800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BD2E20-0BF7-C845-673A-B22E9EA1B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9FA04-C42B-4BB1-BB07-574002CFE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57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9.gif"/><Relationship Id="rId7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11" Type="http://schemas.openxmlformats.org/officeDocument/2006/relationships/image" Target="../media/image3.gif"/><Relationship Id="rId5" Type="http://schemas.openxmlformats.org/officeDocument/2006/relationships/image" Target="../media/image11.gif"/><Relationship Id="rId10" Type="http://schemas.openxmlformats.org/officeDocument/2006/relationships/image" Target="../media/image15.gif"/><Relationship Id="rId4" Type="http://schemas.openxmlformats.org/officeDocument/2006/relationships/image" Target="../media/image10.gif"/><Relationship Id="rId9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024317-5E53-D1BA-2E5F-B7A263D14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071" y="1718922"/>
            <a:ext cx="5827252" cy="1607364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말랑콩냥</a:t>
            </a:r>
            <a:r>
              <a:rPr lang="ko-KR" altLang="en-US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키우기</a:t>
            </a:r>
            <a:br>
              <a:rPr lang="en-US" altLang="ko-KR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4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4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방치형 게임</a:t>
            </a:r>
            <a:endParaRPr lang="ko-KR" altLang="en-US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2BAB04-3AD7-1D0C-3F0A-D965733FF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2629" y="3787103"/>
            <a:ext cx="4203323" cy="889930"/>
          </a:xfrm>
        </p:spPr>
        <p:txBody>
          <a:bodyPr>
            <a:norm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202201479 </a:t>
            </a:r>
            <a:r>
              <a:rPr lang="ko-KR" altLang="en-US" sz="1600" dirty="0">
                <a:solidFill>
                  <a:schemeClr val="bg1"/>
                </a:solidFill>
              </a:rPr>
              <a:t>컴퓨터공학부 박지원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202201529 </a:t>
            </a:r>
            <a:r>
              <a:rPr lang="ko-KR" altLang="en-US" sz="1600" dirty="0">
                <a:solidFill>
                  <a:schemeClr val="bg1"/>
                </a:solidFill>
              </a:rPr>
              <a:t>컴퓨터공학부 정상혁</a:t>
            </a: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7CE6984C-5BAC-B489-F75C-C221EC22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36" y="1509721"/>
            <a:ext cx="3680216" cy="3680216"/>
          </a:xfrm>
          <a:prstGeom prst="rect">
            <a:avLst/>
          </a:prstGeom>
          <a:ln w="28575">
            <a:noFill/>
          </a:ln>
        </p:spPr>
      </p:pic>
      <p:sp>
        <p:nvSpPr>
          <p:cNvPr id="30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그림 4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91FB84F5-15CD-2A6F-085F-EA977205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20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계획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게임구성</a:t>
            </a:r>
            <a:r>
              <a:rPr lang="en-US" altLang="ko-KR" sz="6000" dirty="0">
                <a:solidFill>
                  <a:schemeClr val="bg1"/>
                </a:solidFill>
              </a:rPr>
              <a:t>&lt;</a:t>
            </a:r>
            <a:r>
              <a:rPr lang="ko-KR" altLang="en-US" sz="6000" dirty="0">
                <a:solidFill>
                  <a:schemeClr val="bg1"/>
                </a:solidFill>
              </a:rPr>
              <a:t>뽑기</a:t>
            </a:r>
            <a:r>
              <a:rPr lang="en-US" altLang="ko-KR" sz="6000" dirty="0">
                <a:solidFill>
                  <a:schemeClr val="bg1"/>
                </a:solidFill>
              </a:rPr>
              <a:t>&gt;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838200" y="4045496"/>
            <a:ext cx="10515600" cy="58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        일반 뽑기</a:t>
            </a:r>
            <a:r>
              <a:rPr lang="en-US" altLang="ko-KR" sz="2400" dirty="0">
                <a:solidFill>
                  <a:schemeClr val="bg1"/>
                </a:solidFill>
              </a:rPr>
              <a:t>		      </a:t>
            </a:r>
            <a:r>
              <a:rPr lang="ko-KR" altLang="en-US" sz="2400" dirty="0">
                <a:solidFill>
                  <a:schemeClr val="bg1"/>
                </a:solidFill>
              </a:rPr>
              <a:t>중급 뽑기</a:t>
            </a:r>
            <a:r>
              <a:rPr lang="en-US" altLang="ko-KR" sz="2400" dirty="0">
                <a:solidFill>
                  <a:schemeClr val="bg1"/>
                </a:solidFill>
              </a:rPr>
              <a:t>		</a:t>
            </a:r>
            <a:r>
              <a:rPr lang="ko-KR" altLang="en-US" sz="2400" dirty="0">
                <a:solidFill>
                  <a:schemeClr val="bg1"/>
                </a:solidFill>
              </a:rPr>
              <a:t>고급 뽑기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8" name="내용 개체 틀 30">
            <a:extLst>
              <a:ext uri="{FF2B5EF4-FFF2-40B4-BE49-F238E27FC236}">
                <a16:creationId xmlns:a16="http://schemas.microsoft.com/office/drawing/2014/main" id="{0381C154-54B4-5AF9-3273-6704375A3A1B}"/>
              </a:ext>
            </a:extLst>
          </p:cNvPr>
          <p:cNvSpPr txBox="1">
            <a:spLocks/>
          </p:cNvSpPr>
          <p:nvPr/>
        </p:nvSpPr>
        <p:spPr>
          <a:xfrm>
            <a:off x="1458686" y="4670619"/>
            <a:ext cx="2289918" cy="1210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SR</a:t>
            </a:r>
            <a:r>
              <a:rPr lang="ko-KR" altLang="en-US" sz="2400" dirty="0">
                <a:solidFill>
                  <a:schemeClr val="bg1"/>
                </a:solidFill>
              </a:rPr>
              <a:t>급 냥이 </a:t>
            </a:r>
            <a:r>
              <a:rPr lang="en-US" altLang="ko-KR" sz="2400" dirty="0">
                <a:solidFill>
                  <a:schemeClr val="bg1"/>
                </a:solidFill>
              </a:rPr>
              <a:t>15%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S</a:t>
            </a:r>
            <a:r>
              <a:rPr lang="ko-KR" altLang="en-US" sz="2400" dirty="0">
                <a:solidFill>
                  <a:schemeClr val="bg1"/>
                </a:solidFill>
              </a:rPr>
              <a:t>급 냥이 </a:t>
            </a:r>
            <a:r>
              <a:rPr lang="en-US" altLang="ko-KR" sz="2400" dirty="0">
                <a:solidFill>
                  <a:schemeClr val="bg1"/>
                </a:solidFill>
              </a:rPr>
              <a:t>35%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A</a:t>
            </a:r>
            <a:r>
              <a:rPr lang="ko-KR" altLang="en-US" sz="2400" dirty="0">
                <a:solidFill>
                  <a:schemeClr val="bg1"/>
                </a:solidFill>
              </a:rPr>
              <a:t>급 냥이 </a:t>
            </a:r>
            <a:r>
              <a:rPr lang="en-US" altLang="ko-KR" sz="2400" dirty="0">
                <a:solidFill>
                  <a:schemeClr val="bg1"/>
                </a:solidFill>
              </a:rPr>
              <a:t>50%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E6041E-84F1-28BD-0246-3D9B06E6C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6" y="1848513"/>
            <a:ext cx="2039157" cy="20391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FE23CE-5D35-600F-53B4-6758FE0B6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06" y="1846214"/>
            <a:ext cx="2039158" cy="20391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CB3B9A-4DD8-97CF-3C8D-690FF9360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43" y="1846214"/>
            <a:ext cx="2039157" cy="2039157"/>
          </a:xfrm>
          <a:prstGeom prst="rect">
            <a:avLst/>
          </a:prstGeom>
        </p:spPr>
      </p:pic>
      <p:sp>
        <p:nvSpPr>
          <p:cNvPr id="21" name="내용 개체 틀 30">
            <a:extLst>
              <a:ext uri="{FF2B5EF4-FFF2-40B4-BE49-F238E27FC236}">
                <a16:creationId xmlns:a16="http://schemas.microsoft.com/office/drawing/2014/main" id="{49F48402-92AA-DB82-1BA2-BC82EF57EE0E}"/>
              </a:ext>
            </a:extLst>
          </p:cNvPr>
          <p:cNvSpPr txBox="1">
            <a:spLocks/>
          </p:cNvSpPr>
          <p:nvPr/>
        </p:nvSpPr>
        <p:spPr>
          <a:xfrm>
            <a:off x="4781848" y="4670619"/>
            <a:ext cx="2138416" cy="1210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SR</a:t>
            </a:r>
            <a:r>
              <a:rPr lang="ko-KR" altLang="en-US" sz="2400" dirty="0">
                <a:solidFill>
                  <a:schemeClr val="bg1"/>
                </a:solidFill>
              </a:rPr>
              <a:t>급 냥이 </a:t>
            </a:r>
            <a:r>
              <a:rPr lang="en-US" altLang="ko-KR" sz="2400" dirty="0">
                <a:solidFill>
                  <a:schemeClr val="bg1"/>
                </a:solidFill>
              </a:rPr>
              <a:t>20%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S</a:t>
            </a:r>
            <a:r>
              <a:rPr lang="ko-KR" altLang="en-US" sz="2400" dirty="0">
                <a:solidFill>
                  <a:schemeClr val="bg1"/>
                </a:solidFill>
              </a:rPr>
              <a:t>급 냥이 </a:t>
            </a:r>
            <a:r>
              <a:rPr lang="en-US" altLang="ko-KR" sz="2400" dirty="0">
                <a:solidFill>
                  <a:schemeClr val="bg1"/>
                </a:solidFill>
              </a:rPr>
              <a:t>50%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A</a:t>
            </a:r>
            <a:r>
              <a:rPr lang="ko-KR" altLang="en-US" sz="2400" dirty="0">
                <a:solidFill>
                  <a:schemeClr val="bg1"/>
                </a:solidFill>
              </a:rPr>
              <a:t>급 냥이 </a:t>
            </a:r>
            <a:r>
              <a:rPr lang="en-US" altLang="ko-KR" sz="24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22" name="내용 개체 틀 30">
            <a:extLst>
              <a:ext uri="{FF2B5EF4-FFF2-40B4-BE49-F238E27FC236}">
                <a16:creationId xmlns:a16="http://schemas.microsoft.com/office/drawing/2014/main" id="{7FB1EA1E-5F78-EDEF-E352-DDA918940A23}"/>
              </a:ext>
            </a:extLst>
          </p:cNvPr>
          <p:cNvSpPr txBox="1">
            <a:spLocks/>
          </p:cNvSpPr>
          <p:nvPr/>
        </p:nvSpPr>
        <p:spPr>
          <a:xfrm>
            <a:off x="7910084" y="4670619"/>
            <a:ext cx="2138416" cy="1210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SR</a:t>
            </a:r>
            <a:r>
              <a:rPr lang="ko-KR" altLang="en-US" sz="2400" dirty="0">
                <a:solidFill>
                  <a:schemeClr val="bg1"/>
                </a:solidFill>
              </a:rPr>
              <a:t>급 냥이 </a:t>
            </a:r>
            <a:r>
              <a:rPr lang="en-US" altLang="ko-KR" sz="2400" dirty="0">
                <a:solidFill>
                  <a:schemeClr val="bg1"/>
                </a:solidFill>
              </a:rPr>
              <a:t>50%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S</a:t>
            </a:r>
            <a:r>
              <a:rPr lang="ko-KR" altLang="en-US" sz="2400" dirty="0">
                <a:solidFill>
                  <a:schemeClr val="bg1"/>
                </a:solidFill>
              </a:rPr>
              <a:t>급 냥이 </a:t>
            </a:r>
            <a:r>
              <a:rPr lang="en-US" altLang="ko-KR" sz="2400" dirty="0">
                <a:solidFill>
                  <a:schemeClr val="bg1"/>
                </a:solidFill>
              </a:rPr>
              <a:t>35%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A</a:t>
            </a:r>
            <a:r>
              <a:rPr lang="ko-KR" altLang="en-US" sz="2400" dirty="0">
                <a:solidFill>
                  <a:schemeClr val="bg1"/>
                </a:solidFill>
              </a:rPr>
              <a:t>급 냥이 </a:t>
            </a:r>
            <a:r>
              <a:rPr lang="en-US" altLang="ko-KR" sz="2400" dirty="0">
                <a:solidFill>
                  <a:schemeClr val="bg1"/>
                </a:solidFill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141996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코드 구성과 작성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화면 전환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615820" y="1880794"/>
            <a:ext cx="10515600" cy="358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Panel</a:t>
            </a:r>
            <a:r>
              <a:rPr lang="ko-KR" altLang="en-US" sz="2400" dirty="0">
                <a:solidFill>
                  <a:schemeClr val="bg1"/>
                </a:solidFill>
              </a:rPr>
              <a:t>을 이용해 화면 전환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DD432-BC12-AC0D-2D3A-299CB86E3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68" y="2315506"/>
            <a:ext cx="8439595" cy="417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7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코드 구성과 작성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사료 지급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615820" y="1880794"/>
            <a:ext cx="10515600" cy="358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고급 사료 </a:t>
            </a:r>
            <a:r>
              <a:rPr lang="en-US" altLang="ko-KR" sz="2000" dirty="0">
                <a:solidFill>
                  <a:schemeClr val="bg1"/>
                </a:solidFill>
              </a:rPr>
              <a:t>&gt; </a:t>
            </a:r>
            <a:r>
              <a:rPr lang="ko-KR" altLang="en-US" sz="2000" dirty="0">
                <a:solidFill>
                  <a:schemeClr val="bg1"/>
                </a:solidFill>
              </a:rPr>
              <a:t>중급 사료</a:t>
            </a:r>
            <a:r>
              <a:rPr lang="en-US" altLang="ko-KR" sz="2000" dirty="0">
                <a:solidFill>
                  <a:schemeClr val="bg1"/>
                </a:solidFill>
              </a:rPr>
              <a:t>&gt; </a:t>
            </a:r>
            <a:r>
              <a:rPr lang="ko-KR" altLang="en-US" sz="2000" dirty="0">
                <a:solidFill>
                  <a:schemeClr val="bg1"/>
                </a:solidFill>
              </a:rPr>
              <a:t>일반 사료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5</a:t>
            </a:r>
            <a:r>
              <a:rPr lang="ko-KR" altLang="en-US" sz="2000" dirty="0">
                <a:solidFill>
                  <a:schemeClr val="bg1"/>
                </a:solidFill>
              </a:rPr>
              <a:t>초간 수익 증가 발생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없을 시 알림 창 생성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남은 사료 개수 알림 창으로 생성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사료 중첩 지급 불가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43FC4-E778-1FDC-C4D1-051D5C9AB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62" y="1645683"/>
            <a:ext cx="6722848" cy="2805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8414BD-5751-BDD8-96A6-14353C148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62" y="4221287"/>
            <a:ext cx="6722848" cy="1743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8815A9-76F9-7E70-7D6B-54BEE61F8B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261"/>
          <a:stretch/>
        </p:blipFill>
        <p:spPr>
          <a:xfrm>
            <a:off x="615820" y="4189289"/>
            <a:ext cx="4442844" cy="17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9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코드 구성과 작성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사료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615820" y="1880794"/>
            <a:ext cx="10515600" cy="358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돈이 구매가격 미만인 경우 알림 창 생성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구매한 경우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실시간으로 사료개수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돈 갱신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D1C24-7E77-2954-AE68-E6B351C2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15" y="2793416"/>
            <a:ext cx="7795770" cy="35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1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코드 구성과 작성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뽑기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615820" y="1880794"/>
            <a:ext cx="10515600" cy="358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돈이 구매가격 미만인 경우 알림 창 생성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구매한 경우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확률에 따라 급 별 고양이 랜덤 뽑기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23A7D3-D0DA-E4C3-DB2D-9BBA95DB6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35" y="2781139"/>
            <a:ext cx="4039369" cy="37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코드 구성과 작성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도감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615820" y="1880794"/>
            <a:ext cx="10515600" cy="358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보유한 고양이 개수를 실시간으로 갱신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사진을 클릭하면 메인 </a:t>
            </a:r>
            <a:r>
              <a:rPr lang="ko-KR" altLang="en-US" sz="2400" dirty="0" err="1">
                <a:solidFill>
                  <a:schemeClr val="bg1"/>
                </a:solidFill>
              </a:rPr>
              <a:t>콩냥이로</a:t>
            </a:r>
            <a:r>
              <a:rPr lang="ko-KR" altLang="en-US" sz="2400" dirty="0">
                <a:solidFill>
                  <a:schemeClr val="bg1"/>
                </a:solidFill>
              </a:rPr>
              <a:t> 설정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B67063-DFC2-4943-4CDF-1A95EB8F6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79" y="2856330"/>
            <a:ext cx="6934841" cy="38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4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시연 화면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615820" y="1880794"/>
            <a:ext cx="10515600" cy="358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EFAACF-8949-E519-40C9-974D8C773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" y="1690688"/>
            <a:ext cx="11963487" cy="42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43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시연 화면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615820" y="1880794"/>
            <a:ext cx="10515600" cy="358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4F5A56-8DB5-ED50-7FAF-12162BAC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87" y="1880794"/>
            <a:ext cx="3919566" cy="39148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C25DA2A-23E4-20EC-E8F5-3E01B0D01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09" y="1849837"/>
            <a:ext cx="4081492" cy="39767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F10D2A-37C4-5EEA-6F68-E5F915BCBE42}"/>
              </a:ext>
            </a:extLst>
          </p:cNvPr>
          <p:cNvSpPr txBox="1"/>
          <p:nvPr/>
        </p:nvSpPr>
        <p:spPr>
          <a:xfrm>
            <a:off x="3271072" y="14959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초기화면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44CF55-D6DE-D5AA-F389-ECA0EF4165E4}"/>
              </a:ext>
            </a:extLst>
          </p:cNvPr>
          <p:cNvSpPr txBox="1"/>
          <p:nvPr/>
        </p:nvSpPr>
        <p:spPr>
          <a:xfrm>
            <a:off x="8214151" y="14939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도감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082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시연 화면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615820" y="1880794"/>
            <a:ext cx="10515600" cy="358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7516E8-1956-43D2-31F9-B1768CE8E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83" y="1930526"/>
            <a:ext cx="3952904" cy="3962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5A2E93-BA38-F282-076B-C31FC4E65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46" y="1930526"/>
            <a:ext cx="3910041" cy="39148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DFAA35-8F77-14AA-2658-80AFA92E9B23}"/>
              </a:ext>
            </a:extLst>
          </p:cNvPr>
          <p:cNvSpPr txBox="1"/>
          <p:nvPr/>
        </p:nvSpPr>
        <p:spPr>
          <a:xfrm>
            <a:off x="3271072" y="14959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C42C3-3BDD-2FAD-825C-3D42010FC138}"/>
              </a:ext>
            </a:extLst>
          </p:cNvPr>
          <p:cNvSpPr txBox="1"/>
          <p:nvPr/>
        </p:nvSpPr>
        <p:spPr>
          <a:xfrm>
            <a:off x="7720601" y="152622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뽑기 실행</a:t>
            </a:r>
          </a:p>
        </p:txBody>
      </p:sp>
    </p:spTree>
    <p:extLst>
      <p:ext uri="{BB962C8B-B14F-4D97-AF65-F5344CB8AC3E}">
        <p14:creationId xmlns:p14="http://schemas.microsoft.com/office/powerpoint/2010/main" val="283067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시연 화면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615820" y="1880794"/>
            <a:ext cx="10515600" cy="358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A6E396-3B79-06C3-B378-299E6B6E8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7035510" y="1954339"/>
            <a:ext cx="3933854" cy="39386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452B0E-9966-6B44-4E51-D066F69AD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43" y="1954339"/>
            <a:ext cx="3938616" cy="3938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9ADF1E-4F1B-47DF-295A-54E920C8C6BF}"/>
              </a:ext>
            </a:extLst>
          </p:cNvPr>
          <p:cNvSpPr txBox="1"/>
          <p:nvPr/>
        </p:nvSpPr>
        <p:spPr>
          <a:xfrm>
            <a:off x="2601656" y="1557065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사료 지급 시 남은 개수 알림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78016-571A-5C2E-3515-1AAF179ECE9A}"/>
              </a:ext>
            </a:extLst>
          </p:cNvPr>
          <p:cNvSpPr txBox="1"/>
          <p:nvPr/>
        </p:nvSpPr>
        <p:spPr>
          <a:xfrm>
            <a:off x="8020437" y="155706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사료가 없는 경우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1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3393AD8C-922D-2839-4CEE-28A7D20615ED}"/>
              </a:ext>
            </a:extLst>
          </p:cNvPr>
          <p:cNvSpPr/>
          <p:nvPr/>
        </p:nvSpPr>
        <p:spPr>
          <a:xfrm>
            <a:off x="7091265" y="2034073"/>
            <a:ext cx="1595535" cy="1546046"/>
          </a:xfrm>
          <a:prstGeom prst="ellips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E0779-BABA-4ABA-4BDE-7DC3A94A5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82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r>
              <a:rPr lang="ko-KR" altLang="en-US" sz="3200" dirty="0">
                <a:solidFill>
                  <a:schemeClr val="bg1"/>
                </a:solidFill>
              </a:rPr>
              <a:t>게임을 만들게 된 이유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r>
              <a:rPr lang="ko-KR" altLang="en-US" sz="3200" dirty="0">
                <a:solidFill>
                  <a:schemeClr val="bg1"/>
                </a:solidFill>
              </a:rPr>
              <a:t>계획</a:t>
            </a:r>
            <a:r>
              <a:rPr lang="en-US" altLang="ko-KR" sz="3200" dirty="0">
                <a:solidFill>
                  <a:schemeClr val="bg1"/>
                </a:solidFill>
              </a:rPr>
              <a:t>_ </a:t>
            </a:r>
            <a:r>
              <a:rPr lang="ko-KR" altLang="en-US" sz="3200" dirty="0">
                <a:solidFill>
                  <a:schemeClr val="bg1"/>
                </a:solidFill>
              </a:rPr>
              <a:t>화면구성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</a:rPr>
              <a:t>계획</a:t>
            </a:r>
            <a:r>
              <a:rPr lang="en-US" altLang="ko-KR" sz="3200" dirty="0">
                <a:solidFill>
                  <a:schemeClr val="bg1"/>
                </a:solidFill>
              </a:rPr>
              <a:t>_ </a:t>
            </a:r>
            <a:r>
              <a:rPr lang="ko-KR" altLang="en-US" sz="3200" dirty="0">
                <a:solidFill>
                  <a:schemeClr val="bg1"/>
                </a:solidFill>
              </a:rPr>
              <a:t>게임구성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3) </a:t>
            </a:r>
            <a:r>
              <a:rPr lang="ko-KR" altLang="en-US" sz="3200" dirty="0">
                <a:solidFill>
                  <a:schemeClr val="bg1"/>
                </a:solidFill>
              </a:rPr>
              <a:t>코드 구성과 작성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4) </a:t>
            </a:r>
            <a:r>
              <a:rPr lang="ko-KR" altLang="en-US" sz="3200" dirty="0">
                <a:solidFill>
                  <a:schemeClr val="bg1"/>
                </a:solidFill>
              </a:rPr>
              <a:t>시연 화면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5) </a:t>
            </a:r>
            <a:r>
              <a:rPr lang="ko-KR" altLang="en-US" sz="3200" dirty="0">
                <a:solidFill>
                  <a:schemeClr val="bg1"/>
                </a:solidFill>
              </a:rPr>
              <a:t>마무리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CB309C-6134-F094-E1CD-97640F00D428}"/>
              </a:ext>
            </a:extLst>
          </p:cNvPr>
          <p:cNvSpPr/>
          <p:nvPr/>
        </p:nvSpPr>
        <p:spPr>
          <a:xfrm>
            <a:off x="7930243" y="3082359"/>
            <a:ext cx="3275045" cy="3144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67D8F4-652A-4682-D43B-0A6E72272467}"/>
              </a:ext>
            </a:extLst>
          </p:cNvPr>
          <p:cNvSpPr/>
          <p:nvPr/>
        </p:nvSpPr>
        <p:spPr>
          <a:xfrm>
            <a:off x="7781732" y="2949544"/>
            <a:ext cx="3275045" cy="31444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클립아트, 그림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BAA9BEA6-EBED-E8A8-8899-3EE6B321D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86" y="3082359"/>
            <a:ext cx="2839616" cy="283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18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마무리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9ADF1E-4F1B-47DF-295A-54E920C8C6BF}"/>
              </a:ext>
            </a:extLst>
          </p:cNvPr>
          <p:cNvSpPr txBox="1"/>
          <p:nvPr/>
        </p:nvSpPr>
        <p:spPr>
          <a:xfrm>
            <a:off x="4069172" y="1849308"/>
            <a:ext cx="38747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&lt;</a:t>
            </a:r>
            <a:r>
              <a:rPr lang="ko-KR" altLang="en-US" sz="2800" dirty="0">
                <a:solidFill>
                  <a:schemeClr val="bg1"/>
                </a:solidFill>
              </a:rPr>
              <a:t>역할 분담</a:t>
            </a:r>
            <a:r>
              <a:rPr lang="en-US" altLang="ko-KR" sz="2800" dirty="0">
                <a:solidFill>
                  <a:schemeClr val="bg1"/>
                </a:solidFill>
              </a:rPr>
              <a:t>&gt;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게임 계획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공동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디자인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박지원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코드 중 </a:t>
            </a:r>
            <a:r>
              <a:rPr lang="ko-KR" altLang="en-US" sz="2800" dirty="0" err="1">
                <a:solidFill>
                  <a:schemeClr val="bg1"/>
                </a:solidFill>
              </a:rPr>
              <a:t>메인폼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정상혁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코드 중 </a:t>
            </a:r>
            <a:r>
              <a:rPr lang="ko-KR" altLang="en-US" sz="2800" dirty="0" err="1">
                <a:solidFill>
                  <a:schemeClr val="bg1"/>
                </a:solidFill>
              </a:rPr>
              <a:t>도감폼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정상혁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코드 중 </a:t>
            </a:r>
            <a:r>
              <a:rPr lang="ko-KR" altLang="en-US" sz="2800" dirty="0" err="1">
                <a:solidFill>
                  <a:schemeClr val="bg1"/>
                </a:solidFill>
              </a:rPr>
              <a:t>상점폼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박지원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B2414-6AF8-7A31-60CA-608964528E5F}"/>
              </a:ext>
            </a:extLst>
          </p:cNvPr>
          <p:cNvSpPr txBox="1"/>
          <p:nvPr/>
        </p:nvSpPr>
        <p:spPr>
          <a:xfrm>
            <a:off x="4308019" y="4881856"/>
            <a:ext cx="3397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</a:rPr>
              <a:t>.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3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게임을 만들게 된 이유</a:t>
            </a:r>
          </a:p>
        </p:txBody>
      </p:sp>
      <p:pic>
        <p:nvPicPr>
          <p:cNvPr id="14" name="내용 개체 틀 13" descr="텍스트, 만화 영화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051503AE-8662-3F10-5551-215FCC1E9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4" b="14266"/>
          <a:stretch/>
        </p:blipFill>
        <p:spPr>
          <a:xfrm>
            <a:off x="700577" y="1691815"/>
            <a:ext cx="2134987" cy="3737742"/>
          </a:xfrm>
        </p:spPr>
      </p:pic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그림 15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36743E48-2AEF-1D24-60F0-EDD5E30A0F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3" b="14014"/>
          <a:stretch/>
        </p:blipFill>
        <p:spPr>
          <a:xfrm>
            <a:off x="3472512" y="1690688"/>
            <a:ext cx="2134987" cy="3756157"/>
          </a:xfrm>
          <a:prstGeom prst="rect">
            <a:avLst/>
          </a:prstGeom>
        </p:spPr>
      </p:pic>
      <p:pic>
        <p:nvPicPr>
          <p:cNvPr id="18" name="그림 1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0571F50-549E-72E2-FBFC-E332C9AC78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8707" b="46259"/>
          <a:stretch/>
        </p:blipFill>
        <p:spPr>
          <a:xfrm>
            <a:off x="9107773" y="1909167"/>
            <a:ext cx="2695291" cy="3088434"/>
          </a:xfrm>
          <a:prstGeom prst="rect">
            <a:avLst/>
          </a:prstGeom>
        </p:spPr>
      </p:pic>
      <p:pic>
        <p:nvPicPr>
          <p:cNvPr id="20" name="그림 19" descr="텍스트, 스크린샷, 웹 페이지, 온라인 광고이(가) 표시된 사진&#10;&#10;자동 생성된 설명">
            <a:extLst>
              <a:ext uri="{FF2B5EF4-FFF2-40B4-BE49-F238E27FC236}">
                <a16:creationId xmlns:a16="http://schemas.microsoft.com/office/drawing/2014/main" id="{7C485F35-B641-C0A9-5976-EE35576B9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8925" r="6387" b="42912"/>
          <a:stretch/>
        </p:blipFill>
        <p:spPr>
          <a:xfrm>
            <a:off x="6307846" y="1909167"/>
            <a:ext cx="2516105" cy="3303037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884BB16D-E1F7-53F4-9F89-729DCE1FF1AB}"/>
              </a:ext>
            </a:extLst>
          </p:cNvPr>
          <p:cNvSpPr txBox="1">
            <a:spLocks/>
          </p:cNvSpPr>
          <p:nvPr/>
        </p:nvSpPr>
        <p:spPr>
          <a:xfrm>
            <a:off x="8088086" y="6204150"/>
            <a:ext cx="3926632" cy="552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이미지 출처 </a:t>
            </a: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구글플레이스토어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7A39F8-0E8A-B020-65D5-2112DF1FF8D3}"/>
              </a:ext>
            </a:extLst>
          </p:cNvPr>
          <p:cNvSpPr txBox="1">
            <a:spLocks/>
          </p:cNvSpPr>
          <p:nvPr/>
        </p:nvSpPr>
        <p:spPr>
          <a:xfrm>
            <a:off x="538919" y="5446845"/>
            <a:ext cx="1688005" cy="552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거지 키우기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DF84790-F31B-8F69-1591-837E52F40632}"/>
              </a:ext>
            </a:extLst>
          </p:cNvPr>
          <p:cNvSpPr txBox="1">
            <a:spLocks/>
          </p:cNvSpPr>
          <p:nvPr/>
        </p:nvSpPr>
        <p:spPr>
          <a:xfrm>
            <a:off x="3583809" y="5511772"/>
            <a:ext cx="1855938" cy="552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bg1"/>
                </a:solidFill>
              </a:rPr>
              <a:t>고양이와 스프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5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계획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구성화면</a:t>
            </a: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" name="내용 개체 틀 7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96A31B57-6EFC-E136-A7D2-33C351D0E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9" t="12726" r="21597" b="60899"/>
          <a:stretch/>
        </p:blipFill>
        <p:spPr>
          <a:xfrm>
            <a:off x="1379225" y="2210128"/>
            <a:ext cx="4091892" cy="2995849"/>
          </a:xfrm>
        </p:spPr>
      </p:pic>
      <p:pic>
        <p:nvPicPr>
          <p:cNvPr id="9" name="내용 개체 틀 7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B7DBFE89-BBDB-CB0B-8243-B2E1EF49B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41955" r="20181" b="31885"/>
          <a:stretch/>
        </p:blipFill>
        <p:spPr>
          <a:xfrm>
            <a:off x="6338596" y="2178422"/>
            <a:ext cx="4091892" cy="3007294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11AEC311-0466-D276-50E8-392E4C2FC0CD}"/>
              </a:ext>
            </a:extLst>
          </p:cNvPr>
          <p:cNvSpPr txBox="1">
            <a:spLocks/>
          </p:cNvSpPr>
          <p:nvPr/>
        </p:nvSpPr>
        <p:spPr>
          <a:xfrm>
            <a:off x="2435650" y="1674835"/>
            <a:ext cx="2209799" cy="519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solidFill>
                  <a:schemeClr val="bg1"/>
                </a:solidFill>
              </a:rPr>
              <a:t>메인화면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B76D9E0-53BB-5A63-B0FF-CE0B9AE7B7D3}"/>
              </a:ext>
            </a:extLst>
          </p:cNvPr>
          <p:cNvSpPr txBox="1">
            <a:spLocks/>
          </p:cNvSpPr>
          <p:nvPr/>
        </p:nvSpPr>
        <p:spPr>
          <a:xfrm>
            <a:off x="7714504" y="1690688"/>
            <a:ext cx="2209799" cy="519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상점 화면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96167C5-837A-E2B6-C91E-8FC4B461F589}"/>
              </a:ext>
            </a:extLst>
          </p:cNvPr>
          <p:cNvSpPr txBox="1">
            <a:spLocks/>
          </p:cNvSpPr>
          <p:nvPr/>
        </p:nvSpPr>
        <p:spPr>
          <a:xfrm>
            <a:off x="1473697" y="5221830"/>
            <a:ext cx="3902948" cy="1074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solidFill>
                  <a:schemeClr val="bg1"/>
                </a:solidFill>
              </a:rPr>
              <a:t>콩냥이</a:t>
            </a:r>
            <a:r>
              <a:rPr lang="ko-KR" altLang="en-US" sz="2400" dirty="0">
                <a:solidFill>
                  <a:schemeClr val="bg1"/>
                </a:solidFill>
              </a:rPr>
              <a:t> 클릭 시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초당 수익의 반 씩 돈 증가</a:t>
            </a:r>
          </a:p>
        </p:txBody>
      </p:sp>
    </p:spTree>
    <p:extLst>
      <p:ext uri="{BB962C8B-B14F-4D97-AF65-F5344CB8AC3E}">
        <p14:creationId xmlns:p14="http://schemas.microsoft.com/office/powerpoint/2010/main" val="154034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계획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게임구성</a:t>
            </a:r>
            <a:r>
              <a:rPr lang="en-US" altLang="ko-KR" sz="6000" dirty="0">
                <a:solidFill>
                  <a:schemeClr val="bg1"/>
                </a:solidFill>
              </a:rPr>
              <a:t>&lt;</a:t>
            </a:r>
            <a:r>
              <a:rPr lang="ko-KR" altLang="en-US" sz="6000" dirty="0">
                <a:solidFill>
                  <a:schemeClr val="bg1"/>
                </a:solidFill>
              </a:rPr>
              <a:t>캐릭터</a:t>
            </a:r>
            <a:r>
              <a:rPr lang="en-US" altLang="ko-KR" sz="6000" dirty="0">
                <a:solidFill>
                  <a:schemeClr val="bg1"/>
                </a:solidFill>
              </a:rPr>
              <a:t>&gt;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4" name="그림 23" descr="클립아트, 그림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2F0701D8-C8BC-D91A-F9F9-A371C368B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21" y="2593199"/>
            <a:ext cx="2615681" cy="2615681"/>
          </a:xfrm>
          <a:prstGeom prst="rect">
            <a:avLst/>
          </a:prstGeom>
        </p:spPr>
      </p:pic>
      <p:pic>
        <p:nvPicPr>
          <p:cNvPr id="26" name="그림 25" descr="클립아트, 그림, 아동 미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B7D01CE6-6F0C-A9E1-7181-44B9D1E4C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12" y="2595533"/>
            <a:ext cx="2615682" cy="2615682"/>
          </a:xfrm>
          <a:prstGeom prst="rect">
            <a:avLst/>
          </a:prstGeom>
        </p:spPr>
      </p:pic>
      <p:pic>
        <p:nvPicPr>
          <p:cNvPr id="28" name="그림 27" descr="클립아트, 그림, 스케치, 라인 아트이(가) 표시된 사진&#10;&#10;자동 생성된 설명">
            <a:extLst>
              <a:ext uri="{FF2B5EF4-FFF2-40B4-BE49-F238E27FC236}">
                <a16:creationId xmlns:a16="http://schemas.microsoft.com/office/drawing/2014/main" id="{D97DAFA9-2F29-8243-49A1-9B014B63A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5533"/>
            <a:ext cx="2626306" cy="2626306"/>
          </a:xfrm>
          <a:prstGeom prst="rect">
            <a:avLst/>
          </a:prstGeom>
        </p:spPr>
      </p:pic>
      <p:sp>
        <p:nvSpPr>
          <p:cNvPr id="31" name="내용 개체 틀 30">
            <a:extLst>
              <a:ext uri="{FF2B5EF4-FFF2-40B4-BE49-F238E27FC236}">
                <a16:creationId xmlns:a16="http://schemas.microsoft.com/office/drawing/2014/main" id="{A0FFD828-D9B9-CEEF-CABD-F2A139D13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7457"/>
            <a:ext cx="10515600" cy="58614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      </a:t>
            </a:r>
            <a:r>
              <a:rPr lang="ko-KR" altLang="en-US" sz="2400" dirty="0" err="1">
                <a:solidFill>
                  <a:schemeClr val="bg1"/>
                </a:solidFill>
              </a:rPr>
              <a:t>기본냥이</a:t>
            </a:r>
            <a:r>
              <a:rPr lang="ko-KR" altLang="en-US" sz="2400" dirty="0">
                <a:solidFill>
                  <a:schemeClr val="bg1"/>
                </a:solidFill>
              </a:rPr>
              <a:t>                         </a:t>
            </a:r>
            <a:r>
              <a:rPr lang="ko-KR" altLang="en-US" sz="2400" dirty="0" err="1">
                <a:solidFill>
                  <a:schemeClr val="bg1"/>
                </a:solidFill>
              </a:rPr>
              <a:t>호냥이</a:t>
            </a:r>
            <a:r>
              <a:rPr lang="ko-KR" altLang="en-US" sz="2400" dirty="0">
                <a:solidFill>
                  <a:schemeClr val="bg1"/>
                </a:solidFill>
              </a:rPr>
              <a:t>                            </a:t>
            </a:r>
            <a:r>
              <a:rPr lang="ko-KR" altLang="en-US" sz="2400" dirty="0" err="1">
                <a:solidFill>
                  <a:schemeClr val="bg1"/>
                </a:solidFill>
              </a:rPr>
              <a:t>회냥이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200335-AA5E-BD55-F59D-44C8DD3EEECA}"/>
              </a:ext>
            </a:extLst>
          </p:cNvPr>
          <p:cNvSpPr txBox="1"/>
          <p:nvPr/>
        </p:nvSpPr>
        <p:spPr>
          <a:xfrm>
            <a:off x="4821725" y="1692542"/>
            <a:ext cx="2400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A</a:t>
            </a:r>
            <a:r>
              <a:rPr lang="ko-KR" altLang="en-US" sz="2400" dirty="0">
                <a:solidFill>
                  <a:schemeClr val="bg1"/>
                </a:solidFill>
              </a:rPr>
              <a:t>등급 </a:t>
            </a:r>
            <a:r>
              <a:rPr lang="ko-KR" altLang="en-US" sz="2400" dirty="0" err="1">
                <a:solidFill>
                  <a:schemeClr val="bg1"/>
                </a:solidFill>
              </a:rPr>
              <a:t>콩냥이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5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계획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게임구성</a:t>
            </a:r>
            <a:r>
              <a:rPr lang="en-US" altLang="ko-KR" sz="6000" dirty="0">
                <a:solidFill>
                  <a:schemeClr val="bg1"/>
                </a:solidFill>
              </a:rPr>
              <a:t>&lt;</a:t>
            </a:r>
            <a:r>
              <a:rPr lang="ko-KR" altLang="en-US" sz="6000" dirty="0">
                <a:solidFill>
                  <a:schemeClr val="bg1"/>
                </a:solidFill>
              </a:rPr>
              <a:t>캐릭터</a:t>
            </a:r>
            <a:r>
              <a:rPr lang="en-US" altLang="ko-KR" sz="6000" dirty="0">
                <a:solidFill>
                  <a:schemeClr val="bg1"/>
                </a:solidFill>
              </a:rPr>
              <a:t>&gt;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8" name="그림 1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1B982291-6E98-DFB3-BD24-29823C766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91" y="2521393"/>
            <a:ext cx="2540304" cy="2540304"/>
          </a:xfrm>
          <a:prstGeom prst="rect">
            <a:avLst/>
          </a:prstGeom>
        </p:spPr>
      </p:pic>
      <p:pic>
        <p:nvPicPr>
          <p:cNvPr id="20" name="그림 19" descr="그림, 클립아트, 스케치, 모자이(가) 표시된 사진&#10;&#10;자동 생성된 설명">
            <a:extLst>
              <a:ext uri="{FF2B5EF4-FFF2-40B4-BE49-F238E27FC236}">
                <a16:creationId xmlns:a16="http://schemas.microsoft.com/office/drawing/2014/main" id="{5F7DB634-1D26-EA41-BEFD-67A24D35D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665" y="2521393"/>
            <a:ext cx="2540303" cy="2540303"/>
          </a:xfrm>
          <a:prstGeom prst="rect">
            <a:avLst/>
          </a:prstGeom>
        </p:spPr>
      </p:pic>
      <p:pic>
        <p:nvPicPr>
          <p:cNvPr id="22" name="그림 21" descr="그림, 클립아트, 스케치, 만화 영화이(가) 표시된 사진&#10;&#10;자동 생성된 설명">
            <a:extLst>
              <a:ext uri="{FF2B5EF4-FFF2-40B4-BE49-F238E27FC236}">
                <a16:creationId xmlns:a16="http://schemas.microsoft.com/office/drawing/2014/main" id="{0D4639D9-3826-B936-17D1-BBF5EF944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1392"/>
            <a:ext cx="2540304" cy="2540304"/>
          </a:xfrm>
          <a:prstGeom prst="rect">
            <a:avLst/>
          </a:prstGeom>
        </p:spPr>
      </p:pic>
      <p:sp>
        <p:nvSpPr>
          <p:cNvPr id="8" name="내용 개체 틀 30">
            <a:extLst>
              <a:ext uri="{FF2B5EF4-FFF2-40B4-BE49-F238E27FC236}">
                <a16:creationId xmlns:a16="http://schemas.microsoft.com/office/drawing/2014/main" id="{68711000-2ADC-C628-D39F-5B4EBB132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7457"/>
            <a:ext cx="10515600" cy="58614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      </a:t>
            </a:r>
            <a:r>
              <a:rPr lang="ko-KR" altLang="en-US" sz="2400" dirty="0" err="1">
                <a:solidFill>
                  <a:schemeClr val="bg1"/>
                </a:solidFill>
              </a:rPr>
              <a:t>비니냥이</a:t>
            </a:r>
            <a:r>
              <a:rPr lang="ko-KR" altLang="en-US" sz="2400" dirty="0">
                <a:solidFill>
                  <a:schemeClr val="bg1"/>
                </a:solidFill>
              </a:rPr>
              <a:t>                         </a:t>
            </a:r>
            <a:r>
              <a:rPr lang="ko-KR" altLang="en-US" sz="2400" dirty="0" err="1">
                <a:solidFill>
                  <a:schemeClr val="bg1"/>
                </a:solidFill>
              </a:rPr>
              <a:t>폭죽냥이</a:t>
            </a:r>
            <a:r>
              <a:rPr lang="ko-KR" altLang="en-US" sz="2400" dirty="0">
                <a:solidFill>
                  <a:schemeClr val="bg1"/>
                </a:solidFill>
              </a:rPr>
              <a:t>                         </a:t>
            </a:r>
            <a:r>
              <a:rPr lang="ko-KR" altLang="en-US" sz="2400" dirty="0" err="1">
                <a:solidFill>
                  <a:schemeClr val="bg1"/>
                </a:solidFill>
              </a:rPr>
              <a:t>중절냥이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6508E-3934-6A1F-5593-9B834A05846F}"/>
              </a:ext>
            </a:extLst>
          </p:cNvPr>
          <p:cNvSpPr txBox="1"/>
          <p:nvPr/>
        </p:nvSpPr>
        <p:spPr>
          <a:xfrm>
            <a:off x="4620985" y="1751337"/>
            <a:ext cx="2950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S</a:t>
            </a:r>
            <a:r>
              <a:rPr lang="ko-KR" altLang="en-US" sz="2400" dirty="0">
                <a:solidFill>
                  <a:schemeClr val="bg1"/>
                </a:solidFill>
              </a:rPr>
              <a:t>등급 </a:t>
            </a:r>
            <a:r>
              <a:rPr lang="ko-KR" altLang="en-US" sz="2400" dirty="0" err="1">
                <a:solidFill>
                  <a:schemeClr val="bg1"/>
                </a:solidFill>
              </a:rPr>
              <a:t>콩냥이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7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 descr="고양이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95E81B7C-23A1-0BA7-8A12-8A95D013B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13" y="2287647"/>
            <a:ext cx="2713562" cy="271356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계획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게임구성</a:t>
            </a:r>
            <a:r>
              <a:rPr lang="en-US" altLang="ko-KR" sz="6000" dirty="0">
                <a:solidFill>
                  <a:schemeClr val="bg1"/>
                </a:solidFill>
              </a:rPr>
              <a:t>&lt;</a:t>
            </a:r>
            <a:r>
              <a:rPr lang="ko-KR" altLang="en-US" sz="6000" dirty="0">
                <a:solidFill>
                  <a:schemeClr val="bg1"/>
                </a:solidFill>
              </a:rPr>
              <a:t>캐릭터</a:t>
            </a:r>
            <a:r>
              <a:rPr lang="en-US" altLang="ko-KR" sz="6000" dirty="0">
                <a:solidFill>
                  <a:schemeClr val="bg1"/>
                </a:solidFill>
              </a:rPr>
              <a:t>&gt;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그림 13" descr="클립아트, 그림, 일러스트레이션, 아동 미술이(가) 표시된 사진&#10;&#10;자동 생성된 설명">
            <a:extLst>
              <a:ext uri="{FF2B5EF4-FFF2-40B4-BE49-F238E27FC236}">
                <a16:creationId xmlns:a16="http://schemas.microsoft.com/office/drawing/2014/main" id="{9DF3802B-32E7-66F5-9575-91FD01D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13" y="2322678"/>
            <a:ext cx="2713562" cy="2713562"/>
          </a:xfrm>
          <a:prstGeom prst="rect">
            <a:avLst/>
          </a:prstGeom>
        </p:spPr>
      </p:pic>
      <p:pic>
        <p:nvPicPr>
          <p:cNvPr id="16" name="그림 15" descr="클립아트, 그림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04CA10DA-1074-4177-A69E-6603333C2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9383"/>
            <a:ext cx="2779375" cy="2779375"/>
          </a:xfrm>
          <a:prstGeom prst="rect">
            <a:avLst/>
          </a:prstGeom>
        </p:spPr>
      </p:pic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838200" y="5357457"/>
            <a:ext cx="10515600" cy="58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      </a:t>
            </a:r>
            <a:r>
              <a:rPr lang="ko-KR" altLang="en-US" sz="2400" dirty="0" err="1">
                <a:solidFill>
                  <a:schemeClr val="bg1"/>
                </a:solidFill>
              </a:rPr>
              <a:t>여왕냥이</a:t>
            </a:r>
            <a:r>
              <a:rPr lang="ko-KR" altLang="en-US" sz="2400" dirty="0">
                <a:solidFill>
                  <a:schemeClr val="bg1"/>
                </a:solidFill>
              </a:rPr>
              <a:t>                        </a:t>
            </a:r>
            <a:r>
              <a:rPr lang="ko-KR" altLang="en-US" sz="2400" dirty="0" err="1">
                <a:solidFill>
                  <a:schemeClr val="bg1"/>
                </a:solidFill>
              </a:rPr>
              <a:t>왕냥이</a:t>
            </a:r>
            <a:r>
              <a:rPr lang="ko-KR" altLang="en-US" sz="2400" dirty="0">
                <a:solidFill>
                  <a:schemeClr val="bg1"/>
                </a:solidFill>
              </a:rPr>
              <a:t>                       </a:t>
            </a:r>
            <a:r>
              <a:rPr lang="ko-KR" altLang="en-US" sz="2400" dirty="0" err="1">
                <a:solidFill>
                  <a:schemeClr val="bg1"/>
                </a:solidFill>
              </a:rPr>
              <a:t>할리퀸냥이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BD594-6773-F961-F185-AB2F8000D596}"/>
              </a:ext>
            </a:extLst>
          </p:cNvPr>
          <p:cNvSpPr txBox="1"/>
          <p:nvPr/>
        </p:nvSpPr>
        <p:spPr>
          <a:xfrm>
            <a:off x="4779606" y="1736663"/>
            <a:ext cx="2632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SR</a:t>
            </a:r>
            <a:r>
              <a:rPr lang="ko-KR" altLang="en-US" sz="2400" dirty="0">
                <a:solidFill>
                  <a:schemeClr val="bg1"/>
                </a:solidFill>
              </a:rPr>
              <a:t>등급 </a:t>
            </a:r>
            <a:r>
              <a:rPr lang="ko-KR" altLang="en-US" sz="2400" dirty="0" err="1">
                <a:solidFill>
                  <a:schemeClr val="bg1"/>
                </a:solidFill>
              </a:rPr>
              <a:t>콩냥이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8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계획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게임구성</a:t>
            </a:r>
            <a:r>
              <a:rPr lang="en-US" altLang="ko-KR" sz="6000" dirty="0">
                <a:solidFill>
                  <a:schemeClr val="bg1"/>
                </a:solidFill>
              </a:rPr>
              <a:t>&lt;</a:t>
            </a:r>
            <a:r>
              <a:rPr lang="ko-KR" altLang="en-US" sz="6000" dirty="0">
                <a:solidFill>
                  <a:schemeClr val="bg1"/>
                </a:solidFill>
              </a:rPr>
              <a:t>수익</a:t>
            </a:r>
            <a:r>
              <a:rPr lang="en-US" altLang="ko-KR" sz="6000" dirty="0">
                <a:solidFill>
                  <a:schemeClr val="bg1"/>
                </a:solidFill>
              </a:rPr>
              <a:t>&gt;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D39A7F1-25E8-F236-3E00-D80D9ACD8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54" y="1825625"/>
            <a:ext cx="4777275" cy="14876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3400" b="1" dirty="0">
                <a:solidFill>
                  <a:schemeClr val="bg1"/>
                </a:solidFill>
              </a:rPr>
              <a:t>A</a:t>
            </a:r>
            <a:r>
              <a:rPr lang="ko-KR" altLang="en-US" sz="3400" b="1" dirty="0">
                <a:solidFill>
                  <a:schemeClr val="bg1"/>
                </a:solidFill>
              </a:rPr>
              <a:t>급 </a:t>
            </a:r>
            <a:r>
              <a:rPr lang="ko-KR" altLang="en-US" sz="3400" b="1" dirty="0" err="1">
                <a:solidFill>
                  <a:schemeClr val="bg1"/>
                </a:solidFill>
              </a:rPr>
              <a:t>콩냥이</a:t>
            </a:r>
            <a:endParaRPr lang="en-US" altLang="ko-KR" sz="3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3400" dirty="0">
                <a:solidFill>
                  <a:schemeClr val="bg1"/>
                </a:solidFill>
              </a:rPr>
              <a:t>기본 수익</a:t>
            </a:r>
            <a:r>
              <a:rPr lang="en-US" altLang="ko-KR" sz="3400" dirty="0">
                <a:solidFill>
                  <a:schemeClr val="bg1"/>
                </a:solidFill>
              </a:rPr>
              <a:t>: 90</a:t>
            </a:r>
            <a:r>
              <a:rPr lang="ko-KR" altLang="en-US" sz="3400" dirty="0">
                <a:solidFill>
                  <a:schemeClr val="bg1"/>
                </a:solidFill>
              </a:rPr>
              <a:t>원</a:t>
            </a:r>
            <a:endParaRPr lang="en-US" altLang="ko-KR" sz="3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3400" dirty="0">
                <a:solidFill>
                  <a:schemeClr val="bg1"/>
                </a:solidFill>
              </a:rPr>
              <a:t>강화 수익</a:t>
            </a:r>
            <a:r>
              <a:rPr lang="en-US" altLang="ko-KR" sz="3400" dirty="0">
                <a:solidFill>
                  <a:schemeClr val="bg1"/>
                </a:solidFill>
              </a:rPr>
              <a:t>: 15</a:t>
            </a:r>
            <a:r>
              <a:rPr lang="ko-KR" altLang="en-US" sz="3400" dirty="0">
                <a:solidFill>
                  <a:schemeClr val="bg1"/>
                </a:solidFill>
              </a:rPr>
              <a:t>원</a:t>
            </a:r>
            <a:br>
              <a:rPr lang="en-US" altLang="ko-KR" sz="2400" dirty="0">
                <a:solidFill>
                  <a:schemeClr val="bg1"/>
                </a:solidFill>
              </a:rPr>
            </a:b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" name="그림 6" descr="클립아트, 그림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43628B1E-2561-FECA-4651-0ACFD6F9E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062" y="1842950"/>
            <a:ext cx="1241683" cy="1241683"/>
          </a:xfrm>
          <a:prstGeom prst="rect">
            <a:avLst/>
          </a:prstGeom>
        </p:spPr>
      </p:pic>
      <p:pic>
        <p:nvPicPr>
          <p:cNvPr id="8" name="그림 7" descr="클립아트, 그림, 아동 미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98130A07-740C-425D-EB41-FCCCDE041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97" y="1833003"/>
            <a:ext cx="1241683" cy="1241683"/>
          </a:xfrm>
          <a:prstGeom prst="rect">
            <a:avLst/>
          </a:prstGeom>
        </p:spPr>
      </p:pic>
      <p:pic>
        <p:nvPicPr>
          <p:cNvPr id="9" name="그림 8" descr="클립아트, 그림, 스케치, 라인 아트이(가) 표시된 사진&#10;&#10;자동 생성된 설명">
            <a:extLst>
              <a:ext uri="{FF2B5EF4-FFF2-40B4-BE49-F238E27FC236}">
                <a16:creationId xmlns:a16="http://schemas.microsoft.com/office/drawing/2014/main" id="{6A4284C3-2964-CE23-C37E-8B78FD0B0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959"/>
            <a:ext cx="1246727" cy="1246727"/>
          </a:xfrm>
          <a:prstGeom prst="rect">
            <a:avLst/>
          </a:prstGeom>
        </p:spPr>
      </p:pic>
      <p:pic>
        <p:nvPicPr>
          <p:cNvPr id="10" name="그림 9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3EB5BEA7-C199-56BE-EA19-B5C09DD00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17" y="3366045"/>
            <a:ext cx="1254806" cy="1254806"/>
          </a:xfrm>
          <a:prstGeom prst="rect">
            <a:avLst/>
          </a:prstGeom>
        </p:spPr>
      </p:pic>
      <p:pic>
        <p:nvPicPr>
          <p:cNvPr id="11" name="그림 10" descr="그림, 클립아트, 스케치, 모자이(가) 표시된 사진&#10;&#10;자동 생성된 설명">
            <a:extLst>
              <a:ext uri="{FF2B5EF4-FFF2-40B4-BE49-F238E27FC236}">
                <a16:creationId xmlns:a16="http://schemas.microsoft.com/office/drawing/2014/main" id="{509E3E9D-6796-3C53-2CC7-4B448E3E8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699" y="3366045"/>
            <a:ext cx="1254806" cy="1254806"/>
          </a:xfrm>
          <a:prstGeom prst="rect">
            <a:avLst/>
          </a:prstGeom>
        </p:spPr>
      </p:pic>
      <p:pic>
        <p:nvPicPr>
          <p:cNvPr id="12" name="그림 11" descr="그림, 클립아트, 스케치, 만화 영화이(가) 표시된 사진&#10;&#10;자동 생성된 설명">
            <a:extLst>
              <a:ext uri="{FF2B5EF4-FFF2-40B4-BE49-F238E27FC236}">
                <a16:creationId xmlns:a16="http://schemas.microsoft.com/office/drawing/2014/main" id="{B19B5302-12AD-08A4-E921-BB95BB68F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6" y="3366045"/>
            <a:ext cx="1254806" cy="1254806"/>
          </a:xfrm>
          <a:prstGeom prst="rect">
            <a:avLst/>
          </a:prstGeom>
        </p:spPr>
      </p:pic>
      <p:pic>
        <p:nvPicPr>
          <p:cNvPr id="13" name="내용 개체 틀 11" descr="고양이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28D739F6-76DC-D303-6AC9-DA161073AA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699" y="4799459"/>
            <a:ext cx="1257362" cy="1257362"/>
          </a:xfrm>
          <a:prstGeom prst="rect">
            <a:avLst/>
          </a:prstGeom>
        </p:spPr>
      </p:pic>
      <p:pic>
        <p:nvPicPr>
          <p:cNvPr id="14" name="그림 13" descr="클립아트, 그림, 일러스트레이션, 아동 미술이(가) 표시된 사진&#10;&#10;자동 생성된 설명">
            <a:extLst>
              <a:ext uri="{FF2B5EF4-FFF2-40B4-BE49-F238E27FC236}">
                <a16:creationId xmlns:a16="http://schemas.microsoft.com/office/drawing/2014/main" id="{6408E7C8-FE29-450B-A9E1-AC5ED8D15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39" y="4829954"/>
            <a:ext cx="1257362" cy="1257362"/>
          </a:xfrm>
          <a:prstGeom prst="rect">
            <a:avLst/>
          </a:prstGeom>
        </p:spPr>
      </p:pic>
      <p:pic>
        <p:nvPicPr>
          <p:cNvPr id="15" name="그림 14" descr="클립아트, 그림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45CB3E8F-84AA-4AD6-AA0B-D48BB8D0C0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9954"/>
            <a:ext cx="1287857" cy="128785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AD159D-D63B-BAFF-74E5-9F198368D867}"/>
              </a:ext>
            </a:extLst>
          </p:cNvPr>
          <p:cNvCxnSpPr>
            <a:cxnSpLocks/>
          </p:cNvCxnSpPr>
          <p:nvPr/>
        </p:nvCxnSpPr>
        <p:spPr>
          <a:xfrm>
            <a:off x="826136" y="3209731"/>
            <a:ext cx="10589684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092CF30-1936-A40E-CFC4-6F8DE83F045A}"/>
              </a:ext>
            </a:extLst>
          </p:cNvPr>
          <p:cNvCxnSpPr>
            <a:cxnSpLocks/>
          </p:cNvCxnSpPr>
          <p:nvPr/>
        </p:nvCxnSpPr>
        <p:spPr>
          <a:xfrm>
            <a:off x="801158" y="4724401"/>
            <a:ext cx="10589684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33E613D8-2446-96A0-E793-230434ABA603}"/>
              </a:ext>
            </a:extLst>
          </p:cNvPr>
          <p:cNvSpPr txBox="1">
            <a:spLocks/>
          </p:cNvSpPr>
          <p:nvPr/>
        </p:nvSpPr>
        <p:spPr>
          <a:xfrm>
            <a:off x="5473775" y="3438380"/>
            <a:ext cx="3632903" cy="1487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400" b="1" dirty="0">
                <a:solidFill>
                  <a:schemeClr val="bg1"/>
                </a:solidFill>
              </a:rPr>
              <a:t>S</a:t>
            </a:r>
            <a:r>
              <a:rPr lang="ko-KR" altLang="en-US" sz="3400" b="1" dirty="0">
                <a:solidFill>
                  <a:schemeClr val="bg1"/>
                </a:solidFill>
              </a:rPr>
              <a:t>급 </a:t>
            </a:r>
            <a:r>
              <a:rPr lang="ko-KR" altLang="en-US" sz="3400" b="1" dirty="0" err="1">
                <a:solidFill>
                  <a:schemeClr val="bg1"/>
                </a:solidFill>
              </a:rPr>
              <a:t>콩냥이</a:t>
            </a:r>
            <a:endParaRPr lang="en-US" altLang="ko-KR" sz="3400" b="1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400" dirty="0">
                <a:solidFill>
                  <a:schemeClr val="bg1"/>
                </a:solidFill>
              </a:rPr>
              <a:t>기본 수익</a:t>
            </a:r>
            <a:r>
              <a:rPr lang="en-US" altLang="ko-KR" sz="3400" dirty="0">
                <a:solidFill>
                  <a:schemeClr val="bg1"/>
                </a:solidFill>
              </a:rPr>
              <a:t>: 180</a:t>
            </a:r>
            <a:r>
              <a:rPr lang="ko-KR" altLang="en-US" sz="3400" dirty="0">
                <a:solidFill>
                  <a:schemeClr val="bg1"/>
                </a:solidFill>
              </a:rPr>
              <a:t>원</a:t>
            </a:r>
            <a:endParaRPr lang="en-US" altLang="ko-KR" sz="3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400" dirty="0">
                <a:solidFill>
                  <a:schemeClr val="bg1"/>
                </a:solidFill>
              </a:rPr>
              <a:t>강화 수익</a:t>
            </a:r>
            <a:r>
              <a:rPr lang="en-US" altLang="ko-KR" sz="3400" dirty="0">
                <a:solidFill>
                  <a:schemeClr val="bg1"/>
                </a:solidFill>
              </a:rPr>
              <a:t>: 45</a:t>
            </a:r>
            <a:r>
              <a:rPr lang="ko-KR" altLang="en-US" sz="3400" dirty="0">
                <a:solidFill>
                  <a:schemeClr val="bg1"/>
                </a:solidFill>
              </a:rPr>
              <a:t>원</a:t>
            </a:r>
            <a:br>
              <a:rPr lang="en-US" altLang="ko-KR" sz="2400" dirty="0">
                <a:solidFill>
                  <a:schemeClr val="bg1"/>
                </a:solidFill>
              </a:rPr>
            </a:b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7972FA62-6B17-BBDD-BBF9-58368663741C}"/>
              </a:ext>
            </a:extLst>
          </p:cNvPr>
          <p:cNvSpPr txBox="1">
            <a:spLocks/>
          </p:cNvSpPr>
          <p:nvPr/>
        </p:nvSpPr>
        <p:spPr>
          <a:xfrm>
            <a:off x="5507479" y="4959512"/>
            <a:ext cx="3300620" cy="1487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400" b="1" dirty="0">
                <a:solidFill>
                  <a:schemeClr val="bg1"/>
                </a:solidFill>
              </a:rPr>
              <a:t>SR</a:t>
            </a:r>
            <a:r>
              <a:rPr lang="ko-KR" altLang="en-US" sz="3400" b="1" dirty="0">
                <a:solidFill>
                  <a:schemeClr val="bg1"/>
                </a:solidFill>
              </a:rPr>
              <a:t>급 </a:t>
            </a:r>
            <a:r>
              <a:rPr lang="ko-KR" altLang="en-US" sz="3400" b="1" dirty="0" err="1">
                <a:solidFill>
                  <a:schemeClr val="bg1"/>
                </a:solidFill>
              </a:rPr>
              <a:t>콩냥이</a:t>
            </a:r>
            <a:endParaRPr lang="en-US" altLang="ko-KR" sz="3400" b="1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400" dirty="0">
                <a:solidFill>
                  <a:schemeClr val="bg1"/>
                </a:solidFill>
              </a:rPr>
              <a:t>기본 수익</a:t>
            </a:r>
            <a:r>
              <a:rPr lang="en-US" altLang="ko-KR" sz="3400" dirty="0">
                <a:solidFill>
                  <a:schemeClr val="bg1"/>
                </a:solidFill>
              </a:rPr>
              <a:t>: 450</a:t>
            </a:r>
            <a:r>
              <a:rPr lang="ko-KR" altLang="en-US" sz="3400" dirty="0">
                <a:solidFill>
                  <a:schemeClr val="bg1"/>
                </a:solidFill>
              </a:rPr>
              <a:t>원</a:t>
            </a:r>
            <a:endParaRPr lang="en-US" altLang="ko-KR" sz="3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400" dirty="0">
                <a:solidFill>
                  <a:schemeClr val="bg1"/>
                </a:solidFill>
              </a:rPr>
              <a:t>강화 수익</a:t>
            </a:r>
            <a:r>
              <a:rPr lang="en-US" altLang="ko-KR" sz="3400">
                <a:solidFill>
                  <a:schemeClr val="bg1"/>
                </a:solidFill>
              </a:rPr>
              <a:t>: 150</a:t>
            </a:r>
            <a:r>
              <a:rPr lang="ko-KR" altLang="en-US" sz="3400">
                <a:solidFill>
                  <a:schemeClr val="bg1"/>
                </a:solidFill>
              </a:rPr>
              <a:t>원</a:t>
            </a:r>
            <a:br>
              <a:rPr lang="en-US" altLang="ko-KR" sz="2400" dirty="0">
                <a:solidFill>
                  <a:schemeClr val="bg1"/>
                </a:solidFill>
              </a:rPr>
            </a:b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C0FF-A93A-0576-1617-B76BF0F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계획</a:t>
            </a:r>
            <a:r>
              <a:rPr lang="en-US" altLang="ko-KR" sz="6000" dirty="0">
                <a:solidFill>
                  <a:schemeClr val="bg1"/>
                </a:solidFill>
              </a:rPr>
              <a:t>_</a:t>
            </a:r>
            <a:r>
              <a:rPr lang="ko-KR" altLang="en-US" sz="6000" dirty="0">
                <a:solidFill>
                  <a:schemeClr val="bg1"/>
                </a:solidFill>
              </a:rPr>
              <a:t>게임구성</a:t>
            </a:r>
            <a:r>
              <a:rPr lang="en-US" altLang="ko-KR" sz="6000" dirty="0">
                <a:solidFill>
                  <a:schemeClr val="bg1"/>
                </a:solidFill>
              </a:rPr>
              <a:t>&lt;</a:t>
            </a:r>
            <a:r>
              <a:rPr lang="ko-KR" altLang="en-US" sz="6000" dirty="0">
                <a:solidFill>
                  <a:schemeClr val="bg1"/>
                </a:solidFill>
              </a:rPr>
              <a:t>사료</a:t>
            </a:r>
            <a:r>
              <a:rPr lang="en-US" altLang="ko-KR" sz="6000" dirty="0">
                <a:solidFill>
                  <a:schemeClr val="bg1"/>
                </a:solidFill>
              </a:rPr>
              <a:t>&gt;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4" name="그림 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55621B-0C8A-1B9D-8184-29236962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874042"/>
            <a:ext cx="1688005" cy="9410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46FD0-F799-5FC5-E299-40DED48773BE}"/>
              </a:ext>
            </a:extLst>
          </p:cNvPr>
          <p:cNvCxnSpPr/>
          <p:nvPr/>
        </p:nvCxnSpPr>
        <p:spPr>
          <a:xfrm>
            <a:off x="615820" y="1455576"/>
            <a:ext cx="1103811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내용 개체 틀 30">
            <a:extLst>
              <a:ext uri="{FF2B5EF4-FFF2-40B4-BE49-F238E27FC236}">
                <a16:creationId xmlns:a16="http://schemas.microsoft.com/office/drawing/2014/main" id="{7C20E5D1-4D94-F592-92D5-6437B872230D}"/>
              </a:ext>
            </a:extLst>
          </p:cNvPr>
          <p:cNvSpPr txBox="1">
            <a:spLocks/>
          </p:cNvSpPr>
          <p:nvPr/>
        </p:nvSpPr>
        <p:spPr>
          <a:xfrm>
            <a:off x="838200" y="4045496"/>
            <a:ext cx="10515600" cy="58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        일반 사료</a:t>
            </a:r>
            <a:r>
              <a:rPr lang="en-US" altLang="ko-KR" sz="2400" dirty="0">
                <a:solidFill>
                  <a:schemeClr val="bg1"/>
                </a:solidFill>
              </a:rPr>
              <a:t>			</a:t>
            </a:r>
            <a:r>
              <a:rPr lang="ko-KR" altLang="en-US" sz="2400" dirty="0">
                <a:solidFill>
                  <a:schemeClr val="bg1"/>
                </a:solidFill>
              </a:rPr>
              <a:t>중급 사료</a:t>
            </a:r>
            <a:r>
              <a:rPr lang="en-US" altLang="ko-KR" sz="2400" dirty="0">
                <a:solidFill>
                  <a:schemeClr val="bg1"/>
                </a:solidFill>
              </a:rPr>
              <a:t>			</a:t>
            </a:r>
            <a:r>
              <a:rPr lang="ko-KR" altLang="en-US" sz="2400" dirty="0">
                <a:solidFill>
                  <a:schemeClr val="bg1"/>
                </a:solidFill>
              </a:rPr>
              <a:t>고급 사료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스케치, 아동 미술, 그림, 만화 영화이(가) 표시된 사진&#10;&#10;자동 생성된 설명">
            <a:extLst>
              <a:ext uri="{FF2B5EF4-FFF2-40B4-BE49-F238E27FC236}">
                <a16:creationId xmlns:a16="http://schemas.microsoft.com/office/drawing/2014/main" id="{DA75B6F3-5E77-62D5-3692-0D4CA5F61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33" y="1778097"/>
            <a:ext cx="2006083" cy="2006083"/>
          </a:xfrm>
          <a:prstGeom prst="rect">
            <a:avLst/>
          </a:prstGeom>
        </p:spPr>
      </p:pic>
      <p:pic>
        <p:nvPicPr>
          <p:cNvPr id="13" name="그림 12" descr="스케치, 그림, 클립아트, 아동 미술이(가) 표시된 사진&#10;&#10;자동 생성된 설명">
            <a:extLst>
              <a:ext uri="{FF2B5EF4-FFF2-40B4-BE49-F238E27FC236}">
                <a16:creationId xmlns:a16="http://schemas.microsoft.com/office/drawing/2014/main" id="{98D84A0E-DEE6-3239-4FEE-385F33E61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88" y="1829710"/>
            <a:ext cx="2006082" cy="2006082"/>
          </a:xfrm>
          <a:prstGeom prst="rect">
            <a:avLst/>
          </a:prstGeom>
        </p:spPr>
      </p:pic>
      <p:pic>
        <p:nvPicPr>
          <p:cNvPr id="17" name="그림 16" descr="턱받이이(가) 표시된 사진&#10;&#10;자동 생성된 설명">
            <a:extLst>
              <a:ext uri="{FF2B5EF4-FFF2-40B4-BE49-F238E27FC236}">
                <a16:creationId xmlns:a16="http://schemas.microsoft.com/office/drawing/2014/main" id="{A97826A2-85BA-C660-9528-8866AD1C6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58" y="1778097"/>
            <a:ext cx="2006083" cy="2006083"/>
          </a:xfrm>
          <a:prstGeom prst="rect">
            <a:avLst/>
          </a:prstGeom>
        </p:spPr>
      </p:pic>
      <p:sp>
        <p:nvSpPr>
          <p:cNvPr id="18" name="내용 개체 틀 30">
            <a:extLst>
              <a:ext uri="{FF2B5EF4-FFF2-40B4-BE49-F238E27FC236}">
                <a16:creationId xmlns:a16="http://schemas.microsoft.com/office/drawing/2014/main" id="{0381C154-54B4-5AF9-3273-6704375A3A1B}"/>
              </a:ext>
            </a:extLst>
          </p:cNvPr>
          <p:cNvSpPr txBox="1">
            <a:spLocks/>
          </p:cNvSpPr>
          <p:nvPr/>
        </p:nvSpPr>
        <p:spPr>
          <a:xfrm>
            <a:off x="957165" y="4663286"/>
            <a:ext cx="3071327" cy="97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5</a:t>
            </a:r>
            <a:r>
              <a:rPr lang="ko-KR" altLang="en-US" sz="2400" dirty="0">
                <a:solidFill>
                  <a:schemeClr val="bg1"/>
                </a:solidFill>
              </a:rPr>
              <a:t>초 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수익률 </a:t>
            </a:r>
            <a:r>
              <a:rPr lang="en-US" altLang="ko-KR" sz="2400" dirty="0">
                <a:solidFill>
                  <a:schemeClr val="bg1"/>
                </a:solidFill>
              </a:rPr>
              <a:t>1.35</a:t>
            </a:r>
            <a:r>
              <a:rPr lang="ko-KR" altLang="en-US" sz="2400" dirty="0">
                <a:solidFill>
                  <a:schemeClr val="bg1"/>
                </a:solidFill>
              </a:rPr>
              <a:t>배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증가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내용 개체 틀 30">
            <a:extLst>
              <a:ext uri="{FF2B5EF4-FFF2-40B4-BE49-F238E27FC236}">
                <a16:creationId xmlns:a16="http://schemas.microsoft.com/office/drawing/2014/main" id="{3E1A2D1B-F6B9-8CA8-3F4B-E93786E4D90D}"/>
              </a:ext>
            </a:extLst>
          </p:cNvPr>
          <p:cNvSpPr txBox="1">
            <a:spLocks/>
          </p:cNvSpPr>
          <p:nvPr/>
        </p:nvSpPr>
        <p:spPr>
          <a:xfrm>
            <a:off x="4757834" y="4663286"/>
            <a:ext cx="3071327" cy="97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5</a:t>
            </a:r>
            <a:r>
              <a:rPr lang="ko-KR" altLang="en-US" sz="2400" dirty="0">
                <a:solidFill>
                  <a:schemeClr val="bg1"/>
                </a:solidFill>
              </a:rPr>
              <a:t>초 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수익률 </a:t>
            </a:r>
            <a:r>
              <a:rPr lang="en-US" altLang="ko-KR" sz="2400" dirty="0">
                <a:solidFill>
                  <a:schemeClr val="bg1"/>
                </a:solidFill>
              </a:rPr>
              <a:t>1.75</a:t>
            </a:r>
            <a:r>
              <a:rPr lang="ko-KR" altLang="en-US" sz="2400" dirty="0">
                <a:solidFill>
                  <a:schemeClr val="bg1"/>
                </a:solidFill>
              </a:rPr>
              <a:t>배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증가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0" name="내용 개체 틀 30">
            <a:extLst>
              <a:ext uri="{FF2B5EF4-FFF2-40B4-BE49-F238E27FC236}">
                <a16:creationId xmlns:a16="http://schemas.microsoft.com/office/drawing/2014/main" id="{D31322C4-1BD7-76FF-BB97-4DB95970925A}"/>
              </a:ext>
            </a:extLst>
          </p:cNvPr>
          <p:cNvSpPr txBox="1">
            <a:spLocks/>
          </p:cNvSpPr>
          <p:nvPr/>
        </p:nvSpPr>
        <p:spPr>
          <a:xfrm>
            <a:off x="8558503" y="4631639"/>
            <a:ext cx="3071327" cy="97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5</a:t>
            </a:r>
            <a:r>
              <a:rPr lang="ko-KR" altLang="en-US" sz="2400" dirty="0">
                <a:solidFill>
                  <a:schemeClr val="bg1"/>
                </a:solidFill>
              </a:rPr>
              <a:t>초 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수익률 </a:t>
            </a:r>
            <a:r>
              <a:rPr lang="en-US" altLang="ko-KR" sz="2400" dirty="0">
                <a:solidFill>
                  <a:schemeClr val="bg1"/>
                </a:solidFill>
              </a:rPr>
              <a:t>3</a:t>
            </a:r>
            <a:r>
              <a:rPr lang="ko-KR" altLang="en-US" sz="2400" dirty="0">
                <a:solidFill>
                  <a:schemeClr val="bg1"/>
                </a:solidFill>
              </a:rPr>
              <a:t>배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증가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406</Words>
  <Application>Microsoft Office PowerPoint</Application>
  <PresentationFormat>와이드스크린</PresentationFormat>
  <Paragraphs>93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휴먼매직체</vt:lpstr>
      <vt:lpstr>Arial</vt:lpstr>
      <vt:lpstr>Office 테마</vt:lpstr>
      <vt:lpstr>말랑콩냥 키우기 : 방치형 게임</vt:lpstr>
      <vt:lpstr>목차</vt:lpstr>
      <vt:lpstr>게임을 만들게 된 이유</vt:lpstr>
      <vt:lpstr>계획_구성화면</vt:lpstr>
      <vt:lpstr>계획_게임구성&lt;캐릭터&gt;</vt:lpstr>
      <vt:lpstr>계획_게임구성&lt;캐릭터&gt;</vt:lpstr>
      <vt:lpstr>계획_게임구성&lt;캐릭터&gt;</vt:lpstr>
      <vt:lpstr>계획_게임구성&lt;수익&gt;</vt:lpstr>
      <vt:lpstr>계획_게임구성&lt;사료&gt;</vt:lpstr>
      <vt:lpstr>계획_게임구성&lt;뽑기&gt;</vt:lpstr>
      <vt:lpstr>코드 구성과 작성_화면 전환</vt:lpstr>
      <vt:lpstr>코드 구성과 작성_사료 지급</vt:lpstr>
      <vt:lpstr>코드 구성과 작성_사료</vt:lpstr>
      <vt:lpstr>코드 구성과 작성_뽑기</vt:lpstr>
      <vt:lpstr>코드 구성과 작성_도감</vt:lpstr>
      <vt:lpstr>시연 화면</vt:lpstr>
      <vt:lpstr>시연 화면</vt:lpstr>
      <vt:lpstr>시연 화면</vt:lpstr>
      <vt:lpstr>시연 화면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말랑콩냥 키우기 : 방치형 게임</dc:title>
  <dc:creator>박지원</dc:creator>
  <cp:lastModifiedBy>박지원</cp:lastModifiedBy>
  <cp:revision>7</cp:revision>
  <dcterms:created xsi:type="dcterms:W3CDTF">2023-11-20T05:46:28Z</dcterms:created>
  <dcterms:modified xsi:type="dcterms:W3CDTF">2023-11-23T13:42:09Z</dcterms:modified>
</cp:coreProperties>
</file>